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p:cViewPr varScale="1">
        <p:scale>
          <a:sx n="84" d="100"/>
          <a:sy n="84" d="100"/>
        </p:scale>
        <p:origin x="1614" y="-3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914E7-E2F4-47CF-AD7E-21D2DA07103E}" type="datetimeFigureOut">
              <a:rPr lang="en-US" smtClean="0"/>
              <a:t>12/31/2023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B9B87-BE17-4360-BEC9-4EE2E0BAA3B6}" type="slidenum">
              <a:rPr lang="en-US" smtClean="0"/>
              <a:t>‹#›</a:t>
            </a:fld>
            <a:endParaRPr lang="en-US"/>
          </a:p>
        </p:txBody>
      </p:sp>
    </p:spTree>
    <p:extLst>
      <p:ext uri="{BB962C8B-B14F-4D97-AF65-F5344CB8AC3E}">
        <p14:creationId xmlns:p14="http://schemas.microsoft.com/office/powerpoint/2010/main" val="427602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Psalm 90 informs us that life is short, our distresses are great, and God’s work and His glory should occupy our lives. May our prayers ever be for His wisdom to guide us, His mercy to help us, and His work to occupy us for whatever days of our lives remain.</a:t>
            </a:r>
          </a:p>
        </p:txBody>
      </p:sp>
      <p:sp>
        <p:nvSpPr>
          <p:cNvPr id="4" name="Slide Number Placeholder 3"/>
          <p:cNvSpPr>
            <a:spLocks noGrp="1"/>
          </p:cNvSpPr>
          <p:nvPr>
            <p:ph type="sldNum" sz="quarter" idx="5"/>
          </p:nvPr>
        </p:nvSpPr>
        <p:spPr/>
        <p:txBody>
          <a:bodyPr/>
          <a:lstStyle/>
          <a:p>
            <a:fld id="{27BB9B87-BE17-4360-BEC9-4EE2E0BAA3B6}" type="slidenum">
              <a:rPr lang="en-US" smtClean="0"/>
              <a:t>1</a:t>
            </a:fld>
            <a:endParaRPr lang="en-US"/>
          </a:p>
        </p:txBody>
      </p:sp>
    </p:spTree>
    <p:extLst>
      <p:ext uri="{BB962C8B-B14F-4D97-AF65-F5344CB8AC3E}">
        <p14:creationId xmlns:p14="http://schemas.microsoft.com/office/powerpoint/2010/main" val="284314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12/31/2023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321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353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12/31/2023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670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12/31/2023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633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12/31/2023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819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506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17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248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012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12/31/2023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2970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12/31/2023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386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12/31/2023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2580554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39" r:id="rId6"/>
    <p:sldLayoutId id="2147483735" r:id="rId7"/>
    <p:sldLayoutId id="2147483736" r:id="rId8"/>
    <p:sldLayoutId id="2147483737" r:id="rId9"/>
    <p:sldLayoutId id="2147483738" r:id="rId10"/>
    <p:sldLayoutId id="2147483740"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D0B576-C242-1435-F6F3-E458DEA9DBB7}"/>
              </a:ext>
            </a:extLst>
          </p:cNvPr>
          <p:cNvSpPr>
            <a:spLocks noGrp="1"/>
          </p:cNvSpPr>
          <p:nvPr>
            <p:ph type="ctrTitle"/>
          </p:nvPr>
        </p:nvSpPr>
        <p:spPr>
          <a:xfrm>
            <a:off x="6081926" y="863695"/>
            <a:ext cx="2633425" cy="4264480"/>
          </a:xfrm>
        </p:spPr>
        <p:txBody>
          <a:bodyPr anchor="ctr">
            <a:noAutofit/>
          </a:bodyPr>
          <a:lstStyle/>
          <a:p>
            <a:r>
              <a:rPr lang="en-US" sz="4400" dirty="0">
                <a:solidFill>
                  <a:schemeClr val="tx1"/>
                </a:solidFill>
              </a:rPr>
              <a:t>Four Prayers for the Ending of the Year</a:t>
            </a:r>
          </a:p>
        </p:txBody>
      </p:sp>
      <p:pic>
        <p:nvPicPr>
          <p:cNvPr id="4" name="Picture 3">
            <a:extLst>
              <a:ext uri="{FF2B5EF4-FFF2-40B4-BE49-F238E27FC236}">
                <a16:creationId xmlns:a16="http://schemas.microsoft.com/office/drawing/2014/main" id="{2A5F6000-0578-D044-A1F8-5772710B5CE3}"/>
              </a:ext>
            </a:extLst>
          </p:cNvPr>
          <p:cNvPicPr>
            <a:picLocks noChangeAspect="1"/>
          </p:cNvPicPr>
          <p:nvPr/>
        </p:nvPicPr>
        <p:blipFill rotWithShape="1">
          <a:blip r:embed="rId3"/>
          <a:srcRect l="10050" r="7517"/>
          <a:stretch/>
        </p:blipFill>
        <p:spPr>
          <a:xfrm>
            <a:off x="20" y="10"/>
            <a:ext cx="5653258" cy="6857990"/>
          </a:xfrm>
          <a:prstGeom prst="rect">
            <a:avLst/>
          </a:prstGeom>
        </p:spPr>
      </p:pic>
      <p:sp>
        <p:nvSpPr>
          <p:cNvPr id="20" name="Rectangle 1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926" y="457200"/>
            <a:ext cx="2633425"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999F57F9-C7F3-9C93-D64A-FF5DB5F71DF7}"/>
              </a:ext>
            </a:extLst>
          </p:cNvPr>
          <p:cNvSpPr>
            <a:spLocks noGrp="1"/>
          </p:cNvSpPr>
          <p:nvPr>
            <p:ph type="subTitle" idx="1"/>
          </p:nvPr>
        </p:nvSpPr>
        <p:spPr>
          <a:xfrm>
            <a:off x="6939225" y="5379635"/>
            <a:ext cx="2633424" cy="1147054"/>
          </a:xfrm>
        </p:spPr>
        <p:txBody>
          <a:bodyPr anchor="t">
            <a:normAutofit/>
          </a:bodyPr>
          <a:lstStyle/>
          <a:p>
            <a:r>
              <a:rPr lang="en-US" sz="2800" i="1" dirty="0"/>
              <a:t>Psalm 90</a:t>
            </a:r>
          </a:p>
        </p:txBody>
      </p:sp>
      <p:sp>
        <p:nvSpPr>
          <p:cNvPr id="5" name="Minus Sign 4">
            <a:extLst>
              <a:ext uri="{FF2B5EF4-FFF2-40B4-BE49-F238E27FC236}">
                <a16:creationId xmlns:a16="http://schemas.microsoft.com/office/drawing/2014/main" id="{84050123-5D10-4E1A-60BC-EF28E5748946}"/>
              </a:ext>
            </a:extLst>
          </p:cNvPr>
          <p:cNvSpPr/>
          <p:nvPr/>
        </p:nvSpPr>
        <p:spPr>
          <a:xfrm>
            <a:off x="5653278" y="6023769"/>
            <a:ext cx="3574805" cy="50292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912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9111-0157-FD82-2F4A-55654DA6C87A}"/>
              </a:ext>
            </a:extLst>
          </p:cNvPr>
          <p:cNvSpPr>
            <a:spLocks noGrp="1"/>
          </p:cNvSpPr>
          <p:nvPr>
            <p:ph type="title"/>
          </p:nvPr>
        </p:nvSpPr>
        <p:spPr>
          <a:xfrm>
            <a:off x="595396" y="252248"/>
            <a:ext cx="7953208" cy="1481959"/>
          </a:xfrm>
        </p:spPr>
        <p:txBody>
          <a:bodyPr anchor="ctr">
            <a:normAutofit fontScale="90000"/>
          </a:bodyPr>
          <a:lstStyle/>
          <a:p>
            <a:pPr algn="ctr"/>
            <a:r>
              <a:rPr kumimoji="0" lang="en-US" sz="5300" b="0" i="0" u="none" strike="noStrike" kern="1200" cap="all" spc="0" normalizeH="0" baseline="0" noProof="0" dirty="0">
                <a:ln>
                  <a:noFill/>
                </a:ln>
                <a:solidFill>
                  <a:prstClr val="white"/>
                </a:solidFill>
                <a:effectLst/>
                <a:uLnTx/>
                <a:uFillTx/>
                <a:latin typeface="Franklin Gothic Demi" panose="020B0502020104020203"/>
                <a:ea typeface="+mj-ea"/>
                <a:cs typeface="+mj-cs"/>
              </a:rPr>
              <a:t>	</a:t>
            </a:r>
            <a:r>
              <a:rPr kumimoji="0" lang="en-US" sz="4900" b="0" i="0" u="none" strike="noStrike" kern="1200" cap="all" spc="0" normalizeH="0" baseline="0" noProof="0" dirty="0">
                <a:ln>
                  <a:noFill/>
                </a:ln>
                <a:solidFill>
                  <a:prstClr val="white"/>
                </a:solidFill>
                <a:effectLst/>
                <a:uLnTx/>
                <a:uFillTx/>
                <a:latin typeface="Franklin Gothic Demi" panose="020B0502020104020203"/>
                <a:ea typeface="+mj-ea"/>
                <a:cs typeface="+mj-cs"/>
              </a:rPr>
              <a:t>Give us wisdom to make our days count </a:t>
            </a:r>
            <a:r>
              <a:rPr kumimoji="0" lang="en-US" sz="3600" b="0" i="0" u="none" strike="noStrike" kern="1200" cap="all" spc="0" normalizeH="0" baseline="0" noProof="0" dirty="0">
                <a:ln>
                  <a:noFill/>
                </a:ln>
                <a:solidFill>
                  <a:prstClr val="white"/>
                </a:solidFill>
                <a:effectLst/>
                <a:uLnTx/>
                <a:uFillTx/>
                <a:latin typeface="+mn-lt"/>
                <a:ea typeface="+mj-ea"/>
                <a:cs typeface="+mj-cs"/>
              </a:rPr>
              <a:t>-- Psalm 90:12 </a:t>
            </a:r>
            <a:endParaRPr lang="en-US" dirty="0">
              <a:latin typeface="+mn-lt"/>
            </a:endParaRPr>
          </a:p>
        </p:txBody>
      </p:sp>
      <p:sp>
        <p:nvSpPr>
          <p:cNvPr id="3" name="Content Placeholder 2">
            <a:extLst>
              <a:ext uri="{FF2B5EF4-FFF2-40B4-BE49-F238E27FC236}">
                <a16:creationId xmlns:a16="http://schemas.microsoft.com/office/drawing/2014/main" id="{3CDA3683-5C47-2BC1-1A83-CD396539C7C8}"/>
              </a:ext>
            </a:extLst>
          </p:cNvPr>
          <p:cNvSpPr>
            <a:spLocks noGrp="1"/>
          </p:cNvSpPr>
          <p:nvPr>
            <p:ph idx="1"/>
          </p:nvPr>
        </p:nvSpPr>
        <p:spPr>
          <a:xfrm>
            <a:off x="388883" y="1849821"/>
            <a:ext cx="5665076" cy="5008179"/>
          </a:xfrm>
        </p:spPr>
        <p:txBody>
          <a:bodyPr anchor="t">
            <a:normAutofit fontScale="92500" lnSpcReduction="20000"/>
          </a:bodyPr>
          <a:lstStyle/>
          <a:p>
            <a:r>
              <a:rPr lang="en-US" sz="3200" b="1" dirty="0">
                <a:solidFill>
                  <a:schemeClr val="accent1"/>
                </a:solidFill>
              </a:rPr>
              <a:t>We need God’s wisdom              </a:t>
            </a:r>
            <a:r>
              <a:rPr lang="en-US" sz="3200" dirty="0">
                <a:solidFill>
                  <a:schemeClr val="accent1">
                    <a:lumMod val="60000"/>
                    <a:lumOff val="40000"/>
                  </a:schemeClr>
                </a:solidFill>
              </a:rPr>
              <a:t>(1 Corinthians 1:25).</a:t>
            </a:r>
          </a:p>
          <a:p>
            <a:r>
              <a:rPr lang="en-US" sz="3200" b="1" dirty="0">
                <a:solidFill>
                  <a:schemeClr val="accent1"/>
                </a:solidFill>
              </a:rPr>
              <a:t>We should seek true wisdom above all else </a:t>
            </a:r>
            <a:r>
              <a:rPr lang="en-US" sz="3200" dirty="0">
                <a:solidFill>
                  <a:schemeClr val="accent1">
                    <a:lumMod val="60000"/>
                    <a:lumOff val="40000"/>
                  </a:schemeClr>
                </a:solidFill>
              </a:rPr>
              <a:t>(Proverbs 4:5-7; 16:16).</a:t>
            </a:r>
          </a:p>
          <a:p>
            <a:r>
              <a:rPr lang="en-US" sz="3200" b="1" dirty="0">
                <a:solidFill>
                  <a:schemeClr val="accent1"/>
                </a:solidFill>
              </a:rPr>
              <a:t>Wisdom reveals itself in application </a:t>
            </a:r>
            <a:r>
              <a:rPr lang="en-US" sz="3200" dirty="0">
                <a:solidFill>
                  <a:schemeClr val="accent1">
                    <a:lumMod val="60000"/>
                    <a:lumOff val="40000"/>
                  </a:schemeClr>
                </a:solidFill>
              </a:rPr>
              <a:t>(James 3:13-17). </a:t>
            </a:r>
          </a:p>
          <a:p>
            <a:r>
              <a:rPr lang="en-US" sz="3200" dirty="0">
                <a:solidFill>
                  <a:schemeClr val="accent1"/>
                </a:solidFill>
              </a:rPr>
              <a:t>Wisdom brings peace and life </a:t>
            </a:r>
            <a:r>
              <a:rPr lang="en-US" sz="3200" dirty="0">
                <a:solidFill>
                  <a:schemeClr val="accent1">
                    <a:lumMod val="60000"/>
                    <a:lumOff val="40000"/>
                  </a:schemeClr>
                </a:solidFill>
              </a:rPr>
              <a:t>(Proverbs 3:17-18; 11:30; 13:12; 15:4; Ecclesiastes 7:12)</a:t>
            </a:r>
          </a:p>
        </p:txBody>
      </p:sp>
      <p:pic>
        <p:nvPicPr>
          <p:cNvPr id="4" name="Picture 3">
            <a:extLst>
              <a:ext uri="{FF2B5EF4-FFF2-40B4-BE49-F238E27FC236}">
                <a16:creationId xmlns:a16="http://schemas.microsoft.com/office/drawing/2014/main" id="{778873B2-C393-CE8C-85EB-3262FEEFA7A2}"/>
              </a:ext>
            </a:extLst>
          </p:cNvPr>
          <p:cNvPicPr>
            <a:picLocks noChangeAspect="1"/>
          </p:cNvPicPr>
          <p:nvPr/>
        </p:nvPicPr>
        <p:blipFill>
          <a:blip r:embed="rId2"/>
          <a:stretch>
            <a:fillRect/>
          </a:stretch>
        </p:blipFill>
        <p:spPr>
          <a:xfrm>
            <a:off x="5969874" y="2149365"/>
            <a:ext cx="2858815" cy="2858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7446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9111-0157-FD82-2F4A-55654DA6C87A}"/>
              </a:ext>
            </a:extLst>
          </p:cNvPr>
          <p:cNvSpPr>
            <a:spLocks noGrp="1"/>
          </p:cNvSpPr>
          <p:nvPr>
            <p:ph type="title"/>
          </p:nvPr>
        </p:nvSpPr>
        <p:spPr>
          <a:xfrm>
            <a:off x="595396" y="252248"/>
            <a:ext cx="7953208" cy="1481959"/>
          </a:xfrm>
        </p:spPr>
        <p:txBody>
          <a:bodyPr anchor="ctr">
            <a:normAutofit fontScale="90000"/>
          </a:bodyPr>
          <a:lstStyle/>
          <a:p>
            <a:pPr algn="ctr"/>
            <a:r>
              <a:rPr kumimoji="0" lang="en-US" sz="5300" b="0" i="0" u="none" strike="noStrike" kern="1200" cap="all" spc="0" normalizeH="0" baseline="0" noProof="0" dirty="0">
                <a:ln>
                  <a:noFill/>
                </a:ln>
                <a:solidFill>
                  <a:prstClr val="white"/>
                </a:solidFill>
                <a:effectLst/>
                <a:uLnTx/>
                <a:uFillTx/>
                <a:latin typeface="Franklin Gothic Demi" panose="020B0502020104020203"/>
                <a:ea typeface="+mj-ea"/>
                <a:cs typeface="+mj-cs"/>
              </a:rPr>
              <a:t>	</a:t>
            </a:r>
            <a:r>
              <a:rPr kumimoji="0" lang="en-US" sz="4900" b="0" i="0" u="none" strike="noStrike" kern="1200" cap="all" spc="0" normalizeH="0" baseline="0" noProof="0" dirty="0">
                <a:ln>
                  <a:noFill/>
                </a:ln>
                <a:solidFill>
                  <a:prstClr val="white"/>
                </a:solidFill>
                <a:effectLst/>
                <a:uLnTx/>
                <a:uFillTx/>
                <a:latin typeface="Franklin Gothic Demi" panose="020B0502020104020203"/>
                <a:ea typeface="+mj-ea"/>
                <a:cs typeface="+mj-cs"/>
              </a:rPr>
              <a:t>Have compassion and mercy on us </a:t>
            </a:r>
            <a:r>
              <a:rPr kumimoji="0" lang="en-US" sz="3600" b="0" i="0" u="none" strike="noStrike" kern="1200" cap="all" spc="0" normalizeH="0" baseline="0" noProof="0" dirty="0">
                <a:ln>
                  <a:noFill/>
                </a:ln>
                <a:solidFill>
                  <a:prstClr val="white"/>
                </a:solidFill>
                <a:effectLst/>
                <a:uLnTx/>
                <a:uFillTx/>
                <a:latin typeface="+mn-lt"/>
                <a:ea typeface="+mj-ea"/>
                <a:cs typeface="+mj-cs"/>
              </a:rPr>
              <a:t>-- Psalm 90:</a:t>
            </a:r>
            <a:r>
              <a:rPr lang="en-US" sz="3600" dirty="0">
                <a:solidFill>
                  <a:prstClr val="white"/>
                </a:solidFill>
                <a:latin typeface="+mn-lt"/>
              </a:rPr>
              <a:t>13-15</a:t>
            </a:r>
            <a:r>
              <a:rPr kumimoji="0" lang="en-US" sz="3600" b="0" i="0" u="none" strike="noStrike" kern="1200" cap="all" spc="0" normalizeH="0" baseline="0" noProof="0" dirty="0">
                <a:ln>
                  <a:noFill/>
                </a:ln>
                <a:solidFill>
                  <a:prstClr val="white"/>
                </a:solidFill>
                <a:effectLst/>
                <a:uLnTx/>
                <a:uFillTx/>
                <a:latin typeface="+mn-lt"/>
                <a:ea typeface="+mj-ea"/>
                <a:cs typeface="+mj-cs"/>
              </a:rPr>
              <a:t> </a:t>
            </a:r>
            <a:endParaRPr lang="en-US" dirty="0">
              <a:latin typeface="+mn-lt"/>
            </a:endParaRPr>
          </a:p>
        </p:txBody>
      </p:sp>
      <p:sp>
        <p:nvSpPr>
          <p:cNvPr id="3" name="Content Placeholder 2">
            <a:extLst>
              <a:ext uri="{FF2B5EF4-FFF2-40B4-BE49-F238E27FC236}">
                <a16:creationId xmlns:a16="http://schemas.microsoft.com/office/drawing/2014/main" id="{3CDA3683-5C47-2BC1-1A83-CD396539C7C8}"/>
              </a:ext>
            </a:extLst>
          </p:cNvPr>
          <p:cNvSpPr>
            <a:spLocks noGrp="1"/>
          </p:cNvSpPr>
          <p:nvPr>
            <p:ph idx="1"/>
          </p:nvPr>
        </p:nvSpPr>
        <p:spPr>
          <a:xfrm>
            <a:off x="595396" y="1849821"/>
            <a:ext cx="8347882" cy="5008179"/>
          </a:xfrm>
        </p:spPr>
        <p:txBody>
          <a:bodyPr anchor="t">
            <a:normAutofit fontScale="92500" lnSpcReduction="10000"/>
          </a:bodyPr>
          <a:lstStyle/>
          <a:p>
            <a:pPr marL="0" indent="0">
              <a:buNone/>
            </a:pPr>
            <a:r>
              <a:rPr lang="en-US" sz="3800" b="1" dirty="0">
                <a:solidFill>
                  <a:schemeClr val="accent1"/>
                </a:solidFill>
                <a:latin typeface="+mj-lt"/>
              </a:rPr>
              <a:t>Our Need for Mercy is displayed throughout the Psalms.</a:t>
            </a:r>
          </a:p>
          <a:p>
            <a:r>
              <a:rPr lang="en-US" sz="3500" b="1" dirty="0">
                <a:solidFill>
                  <a:schemeClr val="accent1"/>
                </a:solidFill>
              </a:rPr>
              <a:t>In distress and sickness                                            </a:t>
            </a:r>
            <a:r>
              <a:rPr lang="en-US" sz="3500" dirty="0">
                <a:solidFill>
                  <a:schemeClr val="accent1">
                    <a:lumMod val="60000"/>
                    <a:lumOff val="40000"/>
                  </a:schemeClr>
                </a:solidFill>
              </a:rPr>
              <a:t>(Psalms 4:1; 6:2; 31:9).</a:t>
            </a:r>
          </a:p>
          <a:p>
            <a:r>
              <a:rPr lang="en-US" sz="3500" b="1" dirty="0">
                <a:solidFill>
                  <a:schemeClr val="accent1"/>
                </a:solidFill>
              </a:rPr>
              <a:t>From the oppression of the wicked       </a:t>
            </a:r>
            <a:r>
              <a:rPr lang="en-US" sz="3500" dirty="0">
                <a:solidFill>
                  <a:schemeClr val="accent1">
                    <a:lumMod val="60000"/>
                    <a:lumOff val="40000"/>
                  </a:schemeClr>
                </a:solidFill>
              </a:rPr>
              <a:t>(Psalms 9:13; 30:10; 86:16-17; 123:3).</a:t>
            </a:r>
          </a:p>
          <a:p>
            <a:r>
              <a:rPr lang="en-US" sz="3500" b="1" dirty="0">
                <a:solidFill>
                  <a:schemeClr val="accent1"/>
                </a:solidFill>
              </a:rPr>
              <a:t>From the guilt of sin </a:t>
            </a:r>
            <a:r>
              <a:rPr lang="en-US" sz="3500" dirty="0">
                <a:solidFill>
                  <a:schemeClr val="accent1">
                    <a:lumMod val="60000"/>
                    <a:lumOff val="40000"/>
                  </a:schemeClr>
                </a:solidFill>
              </a:rPr>
              <a:t>(Psalms 51:1; 31:9-10).</a:t>
            </a:r>
          </a:p>
          <a:p>
            <a:r>
              <a:rPr lang="en-US" sz="3500" dirty="0">
                <a:solidFill>
                  <a:schemeClr val="accent1"/>
                </a:solidFill>
              </a:rPr>
              <a:t>Note Psalm 25</a:t>
            </a:r>
            <a:r>
              <a:rPr lang="en-US" sz="3500" dirty="0">
                <a:solidFill>
                  <a:schemeClr val="accent1">
                    <a:lumMod val="60000"/>
                    <a:lumOff val="40000"/>
                  </a:schemeClr>
                </a:solidFill>
              </a:rPr>
              <a:t>.</a:t>
            </a:r>
          </a:p>
        </p:txBody>
      </p:sp>
    </p:spTree>
    <p:extLst>
      <p:ext uri="{BB962C8B-B14F-4D97-AF65-F5344CB8AC3E}">
        <p14:creationId xmlns:p14="http://schemas.microsoft.com/office/powerpoint/2010/main" val="423261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9111-0157-FD82-2F4A-55654DA6C87A}"/>
              </a:ext>
            </a:extLst>
          </p:cNvPr>
          <p:cNvSpPr>
            <a:spLocks noGrp="1"/>
          </p:cNvSpPr>
          <p:nvPr>
            <p:ph type="title"/>
          </p:nvPr>
        </p:nvSpPr>
        <p:spPr>
          <a:xfrm>
            <a:off x="595396" y="252248"/>
            <a:ext cx="7953208" cy="1481959"/>
          </a:xfrm>
        </p:spPr>
        <p:txBody>
          <a:bodyPr anchor="ctr">
            <a:normAutofit fontScale="90000"/>
          </a:bodyPr>
          <a:lstStyle/>
          <a:p>
            <a:pPr algn="ctr"/>
            <a:r>
              <a:rPr kumimoji="0" lang="en-US" sz="5300" b="0" i="0" u="none" strike="noStrike" kern="1200" cap="all" spc="0" normalizeH="0" baseline="0" noProof="0" dirty="0">
                <a:ln>
                  <a:noFill/>
                </a:ln>
                <a:solidFill>
                  <a:prstClr val="white"/>
                </a:solidFill>
                <a:effectLst/>
                <a:uLnTx/>
                <a:uFillTx/>
                <a:latin typeface="Franklin Gothic Demi" panose="020B0502020104020203"/>
                <a:ea typeface="+mj-ea"/>
                <a:cs typeface="+mj-cs"/>
              </a:rPr>
              <a:t>	</a:t>
            </a:r>
            <a:r>
              <a:rPr kumimoji="0" lang="en-US" sz="4900" b="0" i="0" u="none" strike="noStrike" kern="1200" cap="all" spc="0" normalizeH="0" baseline="0" noProof="0" dirty="0">
                <a:ln>
                  <a:noFill/>
                </a:ln>
                <a:solidFill>
                  <a:prstClr val="white"/>
                </a:solidFill>
                <a:effectLst/>
                <a:uLnTx/>
                <a:uFillTx/>
                <a:latin typeface="Franklin Gothic Demi" panose="020B0502020104020203"/>
                <a:ea typeface="+mj-ea"/>
                <a:cs typeface="+mj-cs"/>
              </a:rPr>
              <a:t>show us the work                we are to do </a:t>
            </a:r>
            <a:r>
              <a:rPr kumimoji="0" lang="en-US" sz="3600" b="0" i="0" u="none" strike="noStrike" kern="1200" cap="all" spc="0" normalizeH="0" baseline="0" noProof="0" dirty="0">
                <a:ln>
                  <a:noFill/>
                </a:ln>
                <a:solidFill>
                  <a:prstClr val="white"/>
                </a:solidFill>
                <a:effectLst/>
                <a:uLnTx/>
                <a:uFillTx/>
                <a:latin typeface="+mn-lt"/>
                <a:ea typeface="+mj-ea"/>
                <a:cs typeface="+mj-cs"/>
              </a:rPr>
              <a:t>-- Psalm 90:16 </a:t>
            </a:r>
            <a:endParaRPr lang="en-US" dirty="0">
              <a:latin typeface="+mn-lt"/>
            </a:endParaRPr>
          </a:p>
        </p:txBody>
      </p:sp>
      <p:sp>
        <p:nvSpPr>
          <p:cNvPr id="3" name="Content Placeholder 2">
            <a:extLst>
              <a:ext uri="{FF2B5EF4-FFF2-40B4-BE49-F238E27FC236}">
                <a16:creationId xmlns:a16="http://schemas.microsoft.com/office/drawing/2014/main" id="{3CDA3683-5C47-2BC1-1A83-CD396539C7C8}"/>
              </a:ext>
            </a:extLst>
          </p:cNvPr>
          <p:cNvSpPr>
            <a:spLocks noGrp="1"/>
          </p:cNvSpPr>
          <p:nvPr>
            <p:ph idx="1"/>
          </p:nvPr>
        </p:nvSpPr>
        <p:spPr>
          <a:xfrm>
            <a:off x="388883" y="1849821"/>
            <a:ext cx="5665076" cy="5008179"/>
          </a:xfrm>
        </p:spPr>
        <p:txBody>
          <a:bodyPr anchor="t">
            <a:normAutofit/>
          </a:bodyPr>
          <a:lstStyle/>
          <a:p>
            <a:r>
              <a:rPr lang="en-US" sz="3200" b="1" dirty="0">
                <a:solidFill>
                  <a:schemeClr val="accent1"/>
                </a:solidFill>
              </a:rPr>
              <a:t>There is a lot of work to do, and we were created in Christ to do it </a:t>
            </a:r>
            <a:r>
              <a:rPr lang="en-US" sz="3200" b="1" dirty="0">
                <a:solidFill>
                  <a:schemeClr val="accent1">
                    <a:lumMod val="60000"/>
                    <a:lumOff val="40000"/>
                  </a:schemeClr>
                </a:solidFill>
              </a:rPr>
              <a:t>(Ephesians 2:10;              1 Corinthians 15:58).</a:t>
            </a:r>
          </a:p>
          <a:p>
            <a:r>
              <a:rPr lang="en-US" sz="3200" b="1" dirty="0">
                <a:solidFill>
                  <a:schemeClr val="accent1"/>
                </a:solidFill>
              </a:rPr>
              <a:t>We should pray for opportunities to do God’s work </a:t>
            </a:r>
            <a:r>
              <a:rPr lang="en-US" sz="3200" b="1" dirty="0">
                <a:solidFill>
                  <a:schemeClr val="accent1">
                    <a:lumMod val="60000"/>
                    <a:lumOff val="40000"/>
                  </a:schemeClr>
                </a:solidFill>
              </a:rPr>
              <a:t>(Colossians 4:3).</a:t>
            </a:r>
          </a:p>
        </p:txBody>
      </p:sp>
      <p:pic>
        <p:nvPicPr>
          <p:cNvPr id="4" name="Picture 3">
            <a:extLst>
              <a:ext uri="{FF2B5EF4-FFF2-40B4-BE49-F238E27FC236}">
                <a16:creationId xmlns:a16="http://schemas.microsoft.com/office/drawing/2014/main" id="{778873B2-C393-CE8C-85EB-3262FEEFA7A2}"/>
              </a:ext>
            </a:extLst>
          </p:cNvPr>
          <p:cNvPicPr>
            <a:picLocks noChangeAspect="1"/>
          </p:cNvPicPr>
          <p:nvPr/>
        </p:nvPicPr>
        <p:blipFill>
          <a:blip r:embed="rId2"/>
          <a:stretch>
            <a:fillRect/>
          </a:stretch>
        </p:blipFill>
        <p:spPr>
          <a:xfrm>
            <a:off x="5969874" y="2149365"/>
            <a:ext cx="2858815" cy="2858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3452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9111-0157-FD82-2F4A-55654DA6C87A}"/>
              </a:ext>
            </a:extLst>
          </p:cNvPr>
          <p:cNvSpPr>
            <a:spLocks noGrp="1"/>
          </p:cNvSpPr>
          <p:nvPr>
            <p:ph type="title"/>
          </p:nvPr>
        </p:nvSpPr>
        <p:spPr>
          <a:xfrm>
            <a:off x="595396" y="252248"/>
            <a:ext cx="7953208" cy="1481959"/>
          </a:xfrm>
        </p:spPr>
        <p:txBody>
          <a:bodyPr anchor="ctr">
            <a:normAutofit fontScale="90000"/>
          </a:bodyPr>
          <a:lstStyle/>
          <a:p>
            <a:pPr algn="ctr"/>
            <a:r>
              <a:rPr kumimoji="0" lang="en-US" sz="5300" b="0" i="0" u="none" strike="noStrike" kern="1200" cap="all" spc="0" normalizeH="0" baseline="0" noProof="0" dirty="0">
                <a:ln>
                  <a:noFill/>
                </a:ln>
                <a:solidFill>
                  <a:prstClr val="white"/>
                </a:solidFill>
                <a:effectLst/>
                <a:uLnTx/>
                <a:uFillTx/>
                <a:latin typeface="Franklin Gothic Demi" panose="020B0502020104020203"/>
                <a:ea typeface="+mj-ea"/>
                <a:cs typeface="+mj-cs"/>
              </a:rPr>
              <a:t>	</a:t>
            </a:r>
            <a:r>
              <a:rPr kumimoji="0" lang="en-US" sz="4900" b="0" i="0" u="none" strike="noStrike" kern="1200" cap="all" spc="0" normalizeH="0" baseline="0" noProof="0" dirty="0">
                <a:ln>
                  <a:noFill/>
                </a:ln>
                <a:solidFill>
                  <a:prstClr val="white"/>
                </a:solidFill>
                <a:effectLst/>
                <a:uLnTx/>
                <a:uFillTx/>
                <a:latin typeface="Franklin Gothic Demi" panose="020B0502020104020203"/>
                <a:ea typeface="+mj-ea"/>
                <a:cs typeface="+mj-cs"/>
              </a:rPr>
              <a:t>Empower us to do      Your work </a:t>
            </a:r>
            <a:r>
              <a:rPr kumimoji="0" lang="en-US" sz="3600" b="0" i="0" u="none" strike="noStrike" kern="1200" cap="all" spc="0" normalizeH="0" baseline="0" noProof="0" dirty="0">
                <a:ln>
                  <a:noFill/>
                </a:ln>
                <a:solidFill>
                  <a:prstClr val="white"/>
                </a:solidFill>
                <a:effectLst/>
                <a:uLnTx/>
                <a:uFillTx/>
                <a:latin typeface="+mn-lt"/>
                <a:ea typeface="+mj-ea"/>
                <a:cs typeface="+mj-cs"/>
              </a:rPr>
              <a:t>-- Psalm 90:17 </a:t>
            </a:r>
            <a:endParaRPr lang="en-US" dirty="0">
              <a:latin typeface="+mn-lt"/>
            </a:endParaRPr>
          </a:p>
        </p:txBody>
      </p:sp>
      <p:sp>
        <p:nvSpPr>
          <p:cNvPr id="3" name="Content Placeholder 2">
            <a:extLst>
              <a:ext uri="{FF2B5EF4-FFF2-40B4-BE49-F238E27FC236}">
                <a16:creationId xmlns:a16="http://schemas.microsoft.com/office/drawing/2014/main" id="{3CDA3683-5C47-2BC1-1A83-CD396539C7C8}"/>
              </a:ext>
            </a:extLst>
          </p:cNvPr>
          <p:cNvSpPr>
            <a:spLocks noGrp="1"/>
          </p:cNvSpPr>
          <p:nvPr>
            <p:ph idx="1"/>
          </p:nvPr>
        </p:nvSpPr>
        <p:spPr>
          <a:xfrm>
            <a:off x="388883" y="1849821"/>
            <a:ext cx="4372303" cy="5008179"/>
          </a:xfrm>
        </p:spPr>
        <p:txBody>
          <a:bodyPr anchor="t">
            <a:normAutofit/>
          </a:bodyPr>
          <a:lstStyle/>
          <a:p>
            <a:r>
              <a:rPr lang="en-US" sz="3200" b="1" dirty="0">
                <a:solidFill>
                  <a:schemeClr val="accent1"/>
                </a:solidFill>
              </a:rPr>
              <a:t>It should be our constant prayer for the Lord to strengthen us to accomplish the work He has for us to do </a:t>
            </a:r>
            <a:r>
              <a:rPr lang="en-US" sz="3200" b="1" dirty="0">
                <a:solidFill>
                  <a:schemeClr val="accent1">
                    <a:lumMod val="60000"/>
                    <a:lumOff val="40000"/>
                  </a:schemeClr>
                </a:solidFill>
              </a:rPr>
              <a:t>(Ephesians 3:20;  Philippians 3:13;                    1 Peter 4:11).</a:t>
            </a:r>
          </a:p>
        </p:txBody>
      </p:sp>
      <p:pic>
        <p:nvPicPr>
          <p:cNvPr id="4" name="Picture 3">
            <a:extLst>
              <a:ext uri="{FF2B5EF4-FFF2-40B4-BE49-F238E27FC236}">
                <a16:creationId xmlns:a16="http://schemas.microsoft.com/office/drawing/2014/main" id="{778873B2-C393-CE8C-85EB-3262FEEFA7A2}"/>
              </a:ext>
            </a:extLst>
          </p:cNvPr>
          <p:cNvPicPr>
            <a:picLocks noChangeAspect="1"/>
          </p:cNvPicPr>
          <p:nvPr/>
        </p:nvPicPr>
        <p:blipFill>
          <a:blip r:embed="rId2"/>
          <a:stretch>
            <a:fillRect/>
          </a:stretch>
        </p:blipFill>
        <p:spPr>
          <a:xfrm>
            <a:off x="5106466" y="2065282"/>
            <a:ext cx="3442138" cy="3442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7164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110</TotalTime>
  <Words>287</Words>
  <Application>Microsoft Office PowerPoint</Application>
  <PresentationFormat>On-screen Show (4:3)</PresentationFormat>
  <Paragraphs>20</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Franklin Gothic Book</vt:lpstr>
      <vt:lpstr>Franklin Gothic Demi</vt:lpstr>
      <vt:lpstr>Gill Sans MT</vt:lpstr>
      <vt:lpstr>Wingdings 2</vt:lpstr>
      <vt:lpstr>DividendVTI</vt:lpstr>
      <vt:lpstr>Four Prayers for the Ending of the Year</vt:lpstr>
      <vt:lpstr> Give us wisdom to make our days count -- Psalm 90:12 </vt:lpstr>
      <vt:lpstr> Have compassion and mercy on us -- Psalm 90:13-15 </vt:lpstr>
      <vt:lpstr> show us the work                we are to do -- Psalm 90:16 </vt:lpstr>
      <vt:lpstr> Empower us to do      Your work -- Psalm 90:17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Prayers for the Ending of the Year</dc:title>
  <dc:creator>Steve Klein</dc:creator>
  <cp:lastModifiedBy>Eastside Enlightener</cp:lastModifiedBy>
  <cp:revision>7</cp:revision>
  <dcterms:created xsi:type="dcterms:W3CDTF">2023-12-29T20:49:05Z</dcterms:created>
  <dcterms:modified xsi:type="dcterms:W3CDTF">2023-12-31T23:45:45Z</dcterms:modified>
</cp:coreProperties>
</file>